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67" r:id="rId4"/>
    <p:sldId id="268" r:id="rId5"/>
    <p:sldId id="278" r:id="rId6"/>
    <p:sldId id="269" r:id="rId7"/>
    <p:sldId id="277" r:id="rId8"/>
    <p:sldId id="276" r:id="rId9"/>
    <p:sldId id="270" r:id="rId10"/>
    <p:sldId id="271" r:id="rId11"/>
    <p:sldId id="257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752" autoAdjust="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99B55A-2D5F-4816-A682-03DA07EB8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A7722-28B4-4ADE-BFDB-D7B123C5F31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EDCBD-B801-4D96-8C29-D5F5CFB6AC2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C38F6-865E-4032-96E2-CDF74664E3DD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CA977-B1ED-4AB5-A4EF-C21F984B26EF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3E884-A52E-4FD3-A821-3478A0A2179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7640E-BF26-4843-99BF-CB2F37ACBB8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4B553-B61E-4CA0-A680-E27FA1546714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9B55A-2D5F-4816-A682-03DA07EB84D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81799-A965-4320-AEEC-87AADE8E987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9B55A-2D5F-4816-A682-03DA07EB84D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9B55A-2D5F-4816-A682-03DA07EB84D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0425E-AF0E-4474-B5AE-DC7995F7EC1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EB686E2-E85B-4F14-A3E9-66CB92EF19B6}" type="slidenum">
              <a:rPr lang="ru-RU"/>
              <a:pPr>
                <a:defRPr/>
              </a:pPr>
              <a:t>‹#›</a:t>
            </a:fld>
            <a:endParaRPr lang="ru-RU" sz="10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AE053AD-F046-4C12-875E-7A1014171840}" type="slidenum">
              <a:rPr lang="ru-RU"/>
              <a:pPr>
                <a:defRPr/>
              </a:pPr>
              <a:t>‹#›</a:t>
            </a:fld>
            <a:endParaRPr lang="ru-RU" sz="10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B73B01E-83C5-4218-A29A-E942EC2B4780}" type="slidenum">
              <a:rPr lang="ru-RU"/>
              <a:pPr>
                <a:defRPr/>
              </a:pPr>
              <a:t>‹#›</a:t>
            </a:fld>
            <a:r>
              <a:rPr lang="en-US"/>
              <a:t/>
            </a:r>
            <a:br>
              <a:rPr lang="en-US"/>
            </a:br>
            <a:endParaRPr lang="ru-RU" sz="10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8068403-1337-4671-BD58-67ACAE4A5CAC}" type="slidenum">
              <a:rPr lang="ru-RU"/>
              <a:pPr>
                <a:defRPr/>
              </a:pPr>
              <a:t>‹#›</a:t>
            </a:fld>
            <a:r>
              <a:rPr lang="en-US"/>
              <a:t/>
            </a:r>
            <a:br>
              <a:rPr lang="en-US"/>
            </a:br>
            <a:endParaRPr lang="ru-RU" sz="10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3045AE0-67C1-45B3-A628-8D9F2746A6C4}" type="slidenum">
              <a:rPr lang="ru-RU"/>
              <a:pPr>
                <a:defRPr/>
              </a:pPr>
              <a:t>‹#›</a:t>
            </a:fld>
            <a:r>
              <a:rPr lang="en-US"/>
              <a:t/>
            </a:r>
            <a:br>
              <a:rPr lang="en-US"/>
            </a:br>
            <a:endParaRPr lang="ru-RU" sz="100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C765129-CB55-4BD5-9CA0-0861AFC8F902}" type="slidenum">
              <a:rPr lang="ru-RU"/>
              <a:pPr>
                <a:defRPr/>
              </a:pPr>
              <a:t>‹#›</a:t>
            </a:fld>
            <a:endParaRPr lang="ru-RU" sz="10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4E6BB2B-268E-48B3-B8A7-AC91E063F386}" type="slidenum">
              <a:rPr lang="ru-RU"/>
              <a:pPr>
                <a:defRPr/>
              </a:pPr>
              <a:t>‹#›</a:t>
            </a:fld>
            <a:endParaRPr lang="ru-RU" sz="100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D800340-5911-4247-9BEC-B8106B88A412}" type="slidenum">
              <a:rPr lang="ru-RU"/>
              <a:pPr>
                <a:defRPr/>
              </a:pPr>
              <a:t>‹#›</a:t>
            </a:fld>
            <a:r>
              <a:rPr lang="en-US"/>
              <a:t/>
            </a:r>
            <a:br>
              <a:rPr lang="en-US"/>
            </a:br>
            <a:endParaRPr lang="ru-RU" sz="10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457847B-4929-4065-8FED-6C9BD1930CAC}" type="slidenum">
              <a:rPr lang="ru-RU"/>
              <a:pPr>
                <a:defRPr/>
              </a:pPr>
              <a:t>‹#›</a:t>
            </a:fld>
            <a:endParaRPr lang="ru-RU" sz="10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9FCD915-0A7C-48EB-81C3-2D2C6E3288AA}" type="slidenum">
              <a:rPr lang="ru-RU"/>
              <a:pPr>
                <a:defRPr/>
              </a:pPr>
              <a:t>‹#›</a:t>
            </a:fld>
            <a:endParaRPr lang="ru-RU" sz="10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IT Optimization Consulting</a:t>
            </a: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43702" y="3873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000" dirty="0" smtClean="0"/>
              <a:t>IT Optimization Consulting</a:t>
            </a:r>
            <a:endParaRPr lang="ru-RU" sz="10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DE2F7A9-D9B4-4C99-91A8-3F1B3DC64B80}" type="slidenum">
              <a:rPr lang="ru-RU"/>
              <a:pPr>
                <a:defRPr/>
              </a:pPr>
              <a:t>‹#›</a:t>
            </a:fld>
            <a:r>
              <a:rPr lang="en-US"/>
              <a:t/>
            </a:r>
            <a:br>
              <a:rPr lang="en-US"/>
            </a:br>
            <a:endParaRPr lang="ru-RU" sz="1000"/>
          </a:p>
        </p:txBody>
      </p:sp>
      <p:pic>
        <p:nvPicPr>
          <p:cNvPr id="2055" name="Picture 9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81750"/>
            <a:ext cx="2543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56465" y="71414"/>
            <a:ext cx="17922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/>
          <p:cNvPicPr>
            <a:picLocks noChangeAspect="1" noChangeArrowheads="1"/>
          </p:cNvPicPr>
          <p:nvPr userDrawn="1"/>
        </p:nvPicPr>
        <p:blipFill>
          <a:blip r:embed="rId15">
            <a:grayscl/>
          </a:blip>
          <a:srcRect/>
          <a:stretch>
            <a:fillRect/>
          </a:stretch>
        </p:blipFill>
        <p:spPr bwMode="auto">
          <a:xfrm>
            <a:off x="6899813" y="6215082"/>
            <a:ext cx="1091662" cy="42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3" r:id="rId2"/>
    <p:sldLayoutId id="2147483704" r:id="rId3"/>
    <p:sldLayoutId id="2147483705" r:id="rId4"/>
    <p:sldLayoutId id="2147483708" r:id="rId5"/>
    <p:sldLayoutId id="2147483709" r:id="rId6"/>
    <p:sldLayoutId id="2147483706" r:id="rId7"/>
    <p:sldLayoutId id="2147483710" r:id="rId8"/>
    <p:sldLayoutId id="2147483711" r:id="rId9"/>
    <p:sldLayoutId id="2147483712" r:id="rId10"/>
    <p:sldLayoutId id="2147483713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58909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Решения </a:t>
            </a:r>
            <a:r>
              <a:rPr lang="en-US" sz="3200" dirty="0" smtClean="0"/>
              <a:t>Microsoft</a:t>
            </a:r>
            <a:r>
              <a:rPr lang="ru-RU" sz="3200" dirty="0" smtClean="0"/>
              <a:t> в области управления идентификацией и доступом </a:t>
            </a:r>
            <a:endParaRPr lang="en-US" sz="32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38" y="4786313"/>
            <a:ext cx="4143375" cy="78581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Дмитрий Алтухов, 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Optimicon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dmitry@altukhov.com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IT Optimization Consulting</a:t>
            </a:r>
            <a:endParaRPr lang="ru-RU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4375" y="3357563"/>
            <a:ext cx="75723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… в контексте модели оптимизации инфраструктуры</a:t>
            </a:r>
            <a:endParaRPr lang="en-US" sz="2000" b="1" kern="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Сильная и многофакторная аутентификация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6DB5BE95-26B5-4537-8E74-23CCD5CEC790}" type="slidenum">
              <a:rPr lang="ru-RU" smtClean="0"/>
              <a:pPr/>
              <a:t>10</a:t>
            </a:fld>
            <a:r>
              <a:rPr lang="en-US" smtClean="0"/>
              <a:t/>
            </a:r>
            <a:br>
              <a:rPr lang="en-US" smtClean="0"/>
            </a:br>
            <a:endParaRPr lang="ru-RU" sz="1000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IT Optimization Consulting</a:t>
            </a:r>
            <a:endParaRPr lang="ru-RU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400175"/>
            <a:ext cx="83248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7548" y="2643182"/>
            <a:ext cx="4394980" cy="3629028"/>
          </a:xfrm>
          <a:prstGeom prst="dodec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7EA3AF58-F784-4257-B49D-056885AE26A0}" type="slidenum">
              <a:rPr lang="ru-RU" smtClean="0"/>
              <a:pPr/>
              <a:t>11</a:t>
            </a:fld>
            <a:endParaRPr lang="ru-RU" sz="10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Службы каталогов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IT Optimization Consulting</a:t>
            </a:r>
            <a:endParaRPr lang="ru-RU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54" y="928670"/>
            <a:ext cx="3967170" cy="33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29166" y="1671639"/>
            <a:ext cx="3614734" cy="154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Directory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Domain Services</a:t>
            </a:r>
            <a:endParaRPr kumimoji="0" lang="ru-RU" sz="12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cs typeface="+mn-cs"/>
              </a:rPr>
              <a:t>Active Directory Lightweight Directory Services (LDAP), </a:t>
            </a:r>
            <a:r>
              <a:rPr lang="ru-RU" sz="1200" kern="0" dirty="0" smtClean="0">
                <a:solidFill>
                  <a:schemeClr val="bg2"/>
                </a:solidFill>
                <a:latin typeface="+mn-lt"/>
                <a:cs typeface="+mn-cs"/>
              </a:rPr>
              <a:t>ранее </a:t>
            </a:r>
            <a:r>
              <a:rPr lang="en-US" sz="1200" kern="0" dirty="0" smtClean="0">
                <a:solidFill>
                  <a:schemeClr val="bg2"/>
                </a:solidFill>
                <a:latin typeface="+mn-lt"/>
                <a:cs typeface="+mn-cs"/>
              </a:rPr>
              <a:t>Active Directory Application Mode (ADAM)</a:t>
            </a:r>
            <a:endParaRPr lang="ru-RU" sz="1200" kern="0" dirty="0" smtClean="0">
              <a:solidFill>
                <a:schemeClr val="bg2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Интеграция с другими системами и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службами каталогов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302577C0-7DD4-4A5F-8B51-BAB69D724C9A}" type="slidenum">
              <a:rPr lang="ru-RU" smtClean="0"/>
              <a:pPr/>
              <a:t>12</a:t>
            </a:fld>
            <a:endParaRPr lang="ru-RU" sz="10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</a:t>
            </a:r>
            <a:r>
              <a:rPr lang="en-US" smtClean="0"/>
              <a:t> </a:t>
            </a:r>
            <a:r>
              <a:rPr lang="ru-RU" smtClean="0"/>
              <a:t>за внимание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306" y="3643314"/>
            <a:ext cx="4014786" cy="139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6600"/>
                </a:solidFill>
              </a:rPr>
              <a:t>Дмитрий Алтухов</a:t>
            </a:r>
            <a:endParaRPr lang="ru-RU" b="1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dmitry@altukhov.com</a:t>
            </a:r>
            <a:endParaRPr lang="ru-RU" b="1" dirty="0" smtClean="0"/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www.optimicon.com</a:t>
            </a:r>
          </a:p>
          <a:p>
            <a:pPr eaLnBrk="1" hangingPunct="1"/>
            <a:endParaRPr lang="ru-RU" b="1" dirty="0" smtClean="0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IT Optimization Consulting</a:t>
            </a:r>
            <a:endParaRPr lang="ru-RU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4429156" cy="12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2910" y="2610145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IT Optimization Consulting</a:t>
            </a:r>
            <a:endParaRPr lang="ru-RU" sz="2400" b="1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 компании «</a:t>
            </a:r>
            <a:r>
              <a:rPr lang="ru-RU" dirty="0" err="1" smtClean="0"/>
              <a:t>Оптимикон</a:t>
            </a:r>
            <a:r>
              <a:rPr lang="ru-RU" dirty="0" smtClean="0"/>
              <a:t>»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600" dirty="0" smtClean="0"/>
              <a:t>Компания создана в 2007 году в составе группы </a:t>
            </a:r>
            <a:r>
              <a:rPr lang="en-US" sz="1600" dirty="0" smtClean="0"/>
              <a:t>CPM</a:t>
            </a:r>
            <a:endParaRPr lang="ru-RU" sz="1600" dirty="0" smtClean="0"/>
          </a:p>
          <a:p>
            <a:pPr eaLnBrk="1" hangingPunct="1"/>
            <a:r>
              <a:rPr lang="ru-RU" sz="1600" dirty="0" smtClean="0"/>
              <a:t>Сертифицированный партнер </a:t>
            </a:r>
            <a:r>
              <a:rPr lang="en-US" sz="1600" dirty="0" smtClean="0"/>
              <a:t>Microsoft</a:t>
            </a:r>
            <a:endParaRPr lang="ru-RU" sz="1600" dirty="0" smtClean="0"/>
          </a:p>
          <a:p>
            <a:pPr lvl="1" eaLnBrk="1" hangingPunct="1"/>
            <a:r>
              <a:rPr lang="ru-RU" sz="1200" dirty="0" smtClean="0"/>
              <a:t>компетенция </a:t>
            </a:r>
            <a:r>
              <a:rPr lang="en-US" sz="1200" dirty="0" smtClean="0"/>
              <a:t>Security Solutions</a:t>
            </a:r>
            <a:endParaRPr lang="ru-RU" sz="1200" dirty="0" smtClean="0"/>
          </a:p>
          <a:p>
            <a:pPr lvl="1" eaLnBrk="1" hangingPunct="1"/>
            <a:r>
              <a:rPr lang="ru-RU" sz="1200" dirty="0" smtClean="0"/>
              <a:t>специализация </a:t>
            </a:r>
            <a:r>
              <a:rPr lang="en-US" sz="1200" dirty="0" smtClean="0"/>
              <a:t>Identity and Access Management</a:t>
            </a:r>
          </a:p>
          <a:p>
            <a:pPr eaLnBrk="1" hangingPunct="1"/>
            <a:r>
              <a:rPr lang="ru-RU" sz="1600" dirty="0" smtClean="0"/>
              <a:t>Основная методология  - модель оптимизации инфраструктуры </a:t>
            </a:r>
            <a:r>
              <a:rPr lang="en-US" sz="1600" dirty="0" smtClean="0"/>
              <a:t>Microsoft </a:t>
            </a:r>
            <a:endParaRPr lang="ru-RU" sz="1600" dirty="0" smtClean="0"/>
          </a:p>
          <a:p>
            <a:pPr eaLnBrk="1" hangingPunct="1"/>
            <a:r>
              <a:rPr lang="ru-RU" sz="1600" dirty="0" smtClean="0"/>
              <a:t>Команда, работающая с инфраструктурными решениями </a:t>
            </a:r>
            <a:r>
              <a:rPr lang="en-US" sz="1600" dirty="0" smtClean="0"/>
              <a:t>Microsoft </a:t>
            </a:r>
            <a:r>
              <a:rPr lang="ru-RU" sz="1600" dirty="0" smtClean="0"/>
              <a:t>с 2000 года</a:t>
            </a:r>
          </a:p>
          <a:p>
            <a:pPr eaLnBrk="1" hangingPunct="1"/>
            <a:r>
              <a:rPr lang="ru-RU" sz="1600" dirty="0" smtClean="0"/>
              <a:t>Все ключевые продукты и технологии – </a:t>
            </a:r>
          </a:p>
          <a:p>
            <a:pPr lvl="1" eaLnBrk="1" hangingPunct="1"/>
            <a:r>
              <a:rPr lang="en-US" sz="1200" dirty="0" smtClean="0"/>
              <a:t>Windows Server/Active Directory, </a:t>
            </a:r>
            <a:endParaRPr lang="ru-RU" sz="1200" dirty="0" smtClean="0"/>
          </a:p>
          <a:p>
            <a:pPr lvl="1" eaLnBrk="1" hangingPunct="1"/>
            <a:r>
              <a:rPr lang="en-US" sz="1200" dirty="0" smtClean="0"/>
              <a:t>Exchange Server, </a:t>
            </a:r>
            <a:endParaRPr lang="ru-RU" sz="1200" dirty="0" smtClean="0"/>
          </a:p>
          <a:p>
            <a:pPr lvl="1" eaLnBrk="1" hangingPunct="1"/>
            <a:r>
              <a:rPr lang="en-US" sz="1200" dirty="0" smtClean="0"/>
              <a:t>System Center Configuration Manager &amp; Operations Manager (</a:t>
            </a:r>
            <a:r>
              <a:rPr lang="ru-RU" sz="1200" dirty="0" smtClean="0"/>
              <a:t>ранее – </a:t>
            </a:r>
            <a:r>
              <a:rPr lang="en-US" sz="1200" dirty="0" smtClean="0"/>
              <a:t>SMS </a:t>
            </a:r>
            <a:r>
              <a:rPr lang="ru-RU" sz="1200" dirty="0" smtClean="0"/>
              <a:t>и </a:t>
            </a:r>
            <a:r>
              <a:rPr lang="en-US" sz="1200" dirty="0" smtClean="0"/>
              <a:t>MOM</a:t>
            </a:r>
            <a:r>
              <a:rPr lang="ru-RU" sz="1200" dirty="0" smtClean="0"/>
              <a:t>)</a:t>
            </a:r>
            <a:endParaRPr lang="en-US" sz="1200" dirty="0" smtClean="0"/>
          </a:p>
          <a:p>
            <a:pPr lvl="1" eaLnBrk="1" hangingPunct="1"/>
            <a:r>
              <a:rPr lang="en-US" sz="1200" dirty="0" smtClean="0"/>
              <a:t>Security (ISA, Forefront, PKI)</a:t>
            </a:r>
            <a:endParaRPr lang="ru-RU" sz="1200" dirty="0" smtClean="0"/>
          </a:p>
          <a:p>
            <a:pPr lvl="1" eaLnBrk="1" hangingPunct="1"/>
            <a:r>
              <a:rPr lang="ru-RU" sz="1200" dirty="0" smtClean="0"/>
              <a:t>Виртуализация</a:t>
            </a:r>
          </a:p>
          <a:p>
            <a:pPr eaLnBrk="1" hangingPunct="1"/>
            <a:r>
              <a:rPr lang="ru-RU" sz="1600" dirty="0" smtClean="0"/>
              <a:t>Проекты по развертыванию и миграции </a:t>
            </a:r>
            <a:r>
              <a:rPr lang="en-US" sz="1600" dirty="0" smtClean="0"/>
              <a:t>AD 2000 – 2003 – 2008, Exchange 2000 – 2003 – 2007 </a:t>
            </a:r>
            <a:r>
              <a:rPr lang="ru-RU" sz="1600" dirty="0" smtClean="0"/>
              <a:t>и т.п.</a:t>
            </a:r>
            <a:endParaRPr lang="en-US" sz="1600" dirty="0" smtClean="0"/>
          </a:p>
          <a:p>
            <a:pPr eaLnBrk="1" hangingPunct="1"/>
            <a:r>
              <a:rPr lang="ru-RU" sz="1600" dirty="0" err="1" smtClean="0"/>
              <a:t>Аутсорсинг</a:t>
            </a:r>
            <a:r>
              <a:rPr lang="ru-RU" sz="1600" dirty="0" smtClean="0"/>
              <a:t> с возможностью поддержки 24/7</a:t>
            </a:r>
            <a:r>
              <a:rPr lang="en-US" sz="1600" dirty="0" smtClean="0"/>
              <a:t>/365</a:t>
            </a:r>
            <a:r>
              <a:rPr lang="ru-RU" sz="1600" dirty="0" smtClean="0"/>
              <a:t> на базе </a:t>
            </a:r>
            <a:r>
              <a:rPr lang="en-US" sz="1600" dirty="0" smtClean="0"/>
              <a:t>CPM</a:t>
            </a:r>
          </a:p>
          <a:p>
            <a:pPr eaLnBrk="1" hangingPunct="1"/>
            <a:endParaRPr lang="en-US" sz="16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66916C99-2FB3-45DD-B383-8CE8225265A0}" type="slidenum">
              <a:rPr lang="ru-RU" smtClean="0"/>
              <a:pPr/>
              <a:t>2</a:t>
            </a:fld>
            <a:r>
              <a:rPr lang="en-US" smtClean="0"/>
              <a:t/>
            </a:r>
            <a:br>
              <a:rPr lang="en-US" smtClean="0"/>
            </a:br>
            <a:endParaRPr lang="ru-RU" sz="1000" smtClean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IT Optimization Consulting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928670"/>
            <a:ext cx="1928826" cy="45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Уровни зрелости ИТ инфраструктуры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02DA4090-C248-43EE-A8EE-BDDBFA73813E}" type="slidenum">
              <a:rPr lang="ru-RU" smtClean="0"/>
              <a:pPr/>
              <a:t>3</a:t>
            </a:fld>
            <a:r>
              <a:rPr lang="en-US" smtClean="0"/>
              <a:t/>
            </a:r>
            <a:br>
              <a:rPr lang="en-US" smtClean="0"/>
            </a:br>
            <a:endParaRPr lang="ru-RU" sz="1000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IT Optimization Consulting</a:t>
            </a:r>
            <a:endParaRPr lang="ru-RU" smtClean="0"/>
          </a:p>
        </p:txBody>
      </p:sp>
      <p:pic>
        <p:nvPicPr>
          <p:cNvPr id="12299" name="Picture 11" descr="sl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90433"/>
            <a:ext cx="8637796" cy="391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Три модели оптимизации</a:t>
            </a: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21190DCB-698F-4585-9CBC-758F2443E635}" type="slidenum">
              <a:rPr lang="ru-RU" smtClean="0"/>
              <a:pPr/>
              <a:t>4</a:t>
            </a:fld>
            <a:r>
              <a:rPr lang="en-US" smtClean="0"/>
              <a:t/>
            </a:r>
            <a:br>
              <a:rPr lang="en-US" smtClean="0"/>
            </a:br>
            <a:endParaRPr lang="ru-RU" sz="1000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IT Optimization Consulting</a:t>
            </a:r>
            <a:endParaRPr lang="ru-RU" smtClean="0"/>
          </a:p>
        </p:txBody>
      </p:sp>
      <p:pic>
        <p:nvPicPr>
          <p:cNvPr id="13319" name="Picture 7" descr="sl_11pn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068398" y="1214422"/>
            <a:ext cx="5004750" cy="50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Оптимизация  основной инфраструктуры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IT Optimization Consulting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2B73B01E-83C5-4218-A29A-E942EC2B4780}" type="slidenum">
              <a:rPr lang="ru-RU" smtClean="0"/>
              <a:pPr>
                <a:defRPr/>
              </a:pPr>
              <a:t>5</a:t>
            </a:fld>
            <a:r>
              <a:rPr lang="en-US" smtClean="0"/>
              <a:t/>
            </a:r>
            <a:br>
              <a:rPr lang="en-US" smtClean="0"/>
            </a:br>
            <a:endParaRPr lang="ru-RU" sz="100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Управление идентификацией и доступом</a:t>
            </a:r>
            <a:endParaRPr lang="en-US" b="1" dirty="0" smtClean="0"/>
          </a:p>
          <a:p>
            <a:pPr lvl="1"/>
            <a:r>
              <a:rPr lang="en-US" sz="1600" dirty="0" smtClean="0"/>
              <a:t>Active Directory, </a:t>
            </a:r>
            <a:r>
              <a:rPr lang="ru-RU" sz="1600" dirty="0" smtClean="0"/>
              <a:t>групповые политики, управление жизненным циклом учетных записей</a:t>
            </a:r>
          </a:p>
          <a:p>
            <a:r>
              <a:rPr lang="ru-RU" b="1" dirty="0" smtClean="0"/>
              <a:t>Управление настольными компьютерами, устройствами и серверами</a:t>
            </a:r>
          </a:p>
          <a:p>
            <a:pPr lvl="1"/>
            <a:r>
              <a:rPr lang="ru-RU" sz="1600" dirty="0" smtClean="0"/>
              <a:t>Стандартизация настольных операционных систем</a:t>
            </a:r>
          </a:p>
          <a:p>
            <a:pPr lvl="1"/>
            <a:r>
              <a:rPr lang="ru-RU" sz="1600" dirty="0" smtClean="0"/>
              <a:t>Управление правами пользователей</a:t>
            </a:r>
          </a:p>
          <a:p>
            <a:pPr lvl="1"/>
            <a:r>
              <a:rPr lang="ru-RU" sz="1600" dirty="0" smtClean="0"/>
              <a:t>Консолидация и виртуализация</a:t>
            </a:r>
          </a:p>
          <a:p>
            <a:pPr lvl="1"/>
            <a:r>
              <a:rPr lang="ru-RU" sz="1600" dirty="0" smtClean="0"/>
              <a:t>Автоматизация обновлений</a:t>
            </a:r>
          </a:p>
          <a:p>
            <a:pPr lvl="1"/>
            <a:r>
              <a:rPr lang="ru-RU" sz="1600" dirty="0" smtClean="0"/>
              <a:t>Мониторинг серверов</a:t>
            </a:r>
          </a:p>
          <a:p>
            <a:r>
              <a:rPr lang="ru-RU" b="1" dirty="0" smtClean="0"/>
              <a:t>Сеть и безопасность</a:t>
            </a:r>
          </a:p>
          <a:p>
            <a:pPr lvl="1"/>
            <a:r>
              <a:rPr lang="ru-RU" sz="1600" dirty="0" smtClean="0"/>
              <a:t>Межсетевые экраны</a:t>
            </a:r>
          </a:p>
          <a:p>
            <a:pPr lvl="1"/>
            <a:r>
              <a:rPr lang="ru-RU" sz="1600" dirty="0" smtClean="0"/>
              <a:t>Антивирус, </a:t>
            </a:r>
            <a:r>
              <a:rPr lang="ru-RU" sz="1600" dirty="0" err="1" smtClean="0"/>
              <a:t>антиспам</a:t>
            </a:r>
            <a:r>
              <a:rPr lang="ru-RU" sz="1600" dirty="0" smtClean="0"/>
              <a:t> - централизация</a:t>
            </a:r>
          </a:p>
          <a:p>
            <a:r>
              <a:rPr lang="ru-RU" b="1" dirty="0" smtClean="0"/>
              <a:t>Защита и восстановление данных</a:t>
            </a:r>
          </a:p>
          <a:p>
            <a:pPr lvl="1"/>
            <a:r>
              <a:rPr lang="ru-RU" sz="1600" dirty="0" smtClean="0"/>
              <a:t>Автоматизация архивирования и восстановления</a:t>
            </a:r>
            <a:endParaRPr lang="ru-RU" dirty="0" smtClean="0"/>
          </a:p>
          <a:p>
            <a:pPr lvl="1"/>
            <a:endParaRPr lang="ru-RU" b="1" dirty="0" smtClean="0"/>
          </a:p>
          <a:p>
            <a:pPr lvl="1"/>
            <a:endParaRPr lang="ru-RU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Концепция управления идентификацией и доступом</a:t>
            </a:r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CD8D6387-D6BF-45C2-8B77-09CBFF384EF9}" type="slidenum">
              <a:rPr lang="ru-RU" smtClean="0"/>
              <a:pPr/>
              <a:t>6</a:t>
            </a:fld>
            <a:r>
              <a:rPr lang="en-US" smtClean="0"/>
              <a:t/>
            </a:r>
            <a:br>
              <a:rPr lang="en-US" smtClean="0"/>
            </a:br>
            <a:endParaRPr lang="ru-RU" sz="1000" smtClean="0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IT Optimization Consulting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ru-RU" b="1" dirty="0" smtClean="0"/>
              <a:t>Управление жизненным циклом</a:t>
            </a:r>
          </a:p>
          <a:p>
            <a:pPr lvl="1"/>
            <a:r>
              <a:rPr lang="ru-RU" dirty="0" smtClean="0"/>
              <a:t>Автоматизация управление идентификацией и доступом</a:t>
            </a:r>
          </a:p>
          <a:p>
            <a:r>
              <a:rPr lang="ru-RU" sz="1800" b="1" dirty="0" smtClean="0"/>
              <a:t>Защита информации</a:t>
            </a:r>
          </a:p>
          <a:p>
            <a:pPr lvl="1"/>
            <a:r>
              <a:rPr lang="ru-RU" dirty="0" smtClean="0"/>
              <a:t>Защита конфиденциальных данных, где бы они не находились</a:t>
            </a:r>
          </a:p>
          <a:p>
            <a:pPr marL="342900" lvl="1" indent="-342900">
              <a:buFontTx/>
              <a:buChar char="•"/>
            </a:pPr>
            <a:r>
              <a:rPr lang="ru-RU" b="1" dirty="0" smtClean="0"/>
              <a:t>Федеративная идентификация</a:t>
            </a:r>
          </a:p>
          <a:p>
            <a:pPr lvl="1"/>
            <a:r>
              <a:rPr lang="ru-RU" dirty="0" smtClean="0"/>
              <a:t>Безопасная совместная работа разных организаций</a:t>
            </a:r>
          </a:p>
          <a:p>
            <a:pPr marL="342900" lvl="1" indent="-342900">
              <a:buFontTx/>
              <a:buChar char="•"/>
            </a:pPr>
            <a:r>
              <a:rPr lang="ru-RU" b="1" dirty="0" smtClean="0"/>
              <a:t>Сильная и многофакторная аутентификация</a:t>
            </a:r>
          </a:p>
          <a:p>
            <a:pPr lvl="1"/>
            <a:r>
              <a:rPr lang="ru-RU" dirty="0" smtClean="0"/>
              <a:t>Безопасный доступ, основанный не только на именах и паролях </a:t>
            </a:r>
          </a:p>
          <a:p>
            <a:r>
              <a:rPr lang="ru-RU" sz="1800" b="1" dirty="0" smtClean="0"/>
              <a:t>Службы каталогов</a:t>
            </a:r>
          </a:p>
          <a:p>
            <a:pPr lvl="1"/>
            <a:r>
              <a:rPr lang="ru-RU" dirty="0" smtClean="0"/>
              <a:t>Упрощенное управление пользователями и устройствами</a:t>
            </a:r>
          </a:p>
          <a:p>
            <a:pPr lvl="1"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жизненным циклом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IT Optimization Consulting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2B73B01E-83C5-4218-A29A-E942EC2B4780}" type="slidenum">
              <a:rPr lang="ru-RU" smtClean="0"/>
              <a:pPr>
                <a:defRPr/>
              </a:pPr>
              <a:t>7</a:t>
            </a:fld>
            <a:r>
              <a:rPr lang="en-US" smtClean="0"/>
              <a:t/>
            </a:r>
            <a:br>
              <a:rPr lang="en-US" smtClean="0"/>
            </a:br>
            <a:endParaRPr lang="ru-RU" sz="100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62" y="1285860"/>
            <a:ext cx="74216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информации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IT Optimization Consulting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2B73B01E-83C5-4218-A29A-E942EC2B4780}" type="slidenum">
              <a:rPr lang="ru-RU" smtClean="0"/>
              <a:pPr>
                <a:defRPr/>
              </a:pPr>
              <a:t>8</a:t>
            </a:fld>
            <a:r>
              <a:rPr lang="en-US" smtClean="0"/>
              <a:t/>
            </a:r>
            <a:br>
              <a:rPr lang="en-US" smtClean="0"/>
            </a:br>
            <a:endParaRPr lang="ru-RU" sz="100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343609" cy="45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Федеративная идентификация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B4397369-8051-4EF8-9A73-D0F0A7C2A426}" type="slidenum">
              <a:rPr lang="ru-RU" smtClean="0"/>
              <a:pPr/>
              <a:t>9</a:t>
            </a:fld>
            <a:r>
              <a:rPr lang="en-US" smtClean="0"/>
              <a:t/>
            </a:r>
            <a:br>
              <a:rPr lang="en-US" smtClean="0"/>
            </a:br>
            <a:endParaRPr lang="ru-RU" sz="100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IT Optimization Consulting</a:t>
            </a:r>
            <a:endParaRPr lang="ru-RU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76" y="1457328"/>
            <a:ext cx="8318490" cy="42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3558</TotalTime>
  <Words>318</Words>
  <Application>Microsoft Office PowerPoint</Application>
  <PresentationFormat>On-screen Show (4:3)</PresentationFormat>
  <Paragraphs>116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Решения Microsoft в области управления идентификацией и доступом </vt:lpstr>
      <vt:lpstr>О компании «Оптимикон»</vt:lpstr>
      <vt:lpstr>Уровни зрелости ИТ инфраструктуры</vt:lpstr>
      <vt:lpstr>Три модели оптимизации</vt:lpstr>
      <vt:lpstr>Оптимизация  основной инфраструктуры</vt:lpstr>
      <vt:lpstr>Концепция управления идентификацией и доступом</vt:lpstr>
      <vt:lpstr>Управление жизненным циклом</vt:lpstr>
      <vt:lpstr>Защита информации</vt:lpstr>
      <vt:lpstr>Федеративная идентификация</vt:lpstr>
      <vt:lpstr>Сильная и многофакторная аутентификация</vt:lpstr>
      <vt:lpstr>Службы каталогов</vt:lpstr>
      <vt:lpstr>Спасибо за внимание</vt:lpstr>
    </vt:vector>
  </TitlesOfParts>
  <Company>Компьюлинк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использования Open Source</dc:title>
  <dc:creator>ady</dc:creator>
  <cp:lastModifiedBy>ady</cp:lastModifiedBy>
  <cp:revision>131</cp:revision>
  <dcterms:created xsi:type="dcterms:W3CDTF">2007-06-04T16:07:14Z</dcterms:created>
  <dcterms:modified xsi:type="dcterms:W3CDTF">2008-02-27T13:33:46Z</dcterms:modified>
</cp:coreProperties>
</file>